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2" r:id="rId2"/>
    <p:sldId id="283" r:id="rId3"/>
    <p:sldId id="284" r:id="rId4"/>
    <p:sldId id="270" r:id="rId5"/>
    <p:sldId id="263" r:id="rId6"/>
    <p:sldId id="258" r:id="rId7"/>
    <p:sldId id="277" r:id="rId8"/>
    <p:sldId id="279" r:id="rId9"/>
    <p:sldId id="267" r:id="rId10"/>
    <p:sldId id="280" r:id="rId11"/>
    <p:sldId id="281" r:id="rId12"/>
    <p:sldId id="282" r:id="rId13"/>
    <p:sldId id="261" r:id="rId14"/>
    <p:sldId id="273" r:id="rId1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2" autoAdjust="0"/>
    <p:restoredTop sz="94660"/>
  </p:normalViewPr>
  <p:slideViewPr>
    <p:cSldViewPr snapToGrid="0">
      <p:cViewPr>
        <p:scale>
          <a:sx n="73" d="100"/>
          <a:sy n="73" d="100"/>
        </p:scale>
        <p:origin x="111" y="42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114CA-44E5-411A-B1AE-F563E09B710D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82182-5EDB-4CD0-A627-573189F594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439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15/08/2019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71F140-AFD0-4741-A178-960BFFA57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2" y="708480"/>
            <a:ext cx="9390278" cy="6851678"/>
          </a:xfrm>
        </p:spPr>
        <p:txBody>
          <a:bodyPr>
            <a:normAutofit/>
          </a:bodyPr>
          <a:lstStyle/>
          <a:p>
            <a:r>
              <a:rPr lang="en-AU" b="1" dirty="0"/>
              <a:t>Electrostatic Charge</a:t>
            </a:r>
          </a:p>
          <a:p>
            <a:pPr marL="457200" indent="-457200"/>
            <a:r>
              <a:rPr lang="en-AU" dirty="0"/>
              <a:t>Electric charge is either positive or negative.</a:t>
            </a:r>
          </a:p>
          <a:p>
            <a:pPr marL="914400" lvl="1" indent="-457200"/>
            <a:r>
              <a:rPr lang="en-AU" sz="2800" dirty="0" smtClean="0"/>
              <a:t>Electrons </a:t>
            </a:r>
            <a:r>
              <a:rPr lang="en-AU" sz="2800" dirty="0"/>
              <a:t>– negative</a:t>
            </a:r>
          </a:p>
          <a:p>
            <a:pPr marL="914400" lvl="1" indent="-457200"/>
            <a:r>
              <a:rPr lang="en-AU" sz="2800" dirty="0"/>
              <a:t>Protons – positive</a:t>
            </a:r>
          </a:p>
          <a:p>
            <a:pPr marL="457200" indent="-457200"/>
            <a:r>
              <a:rPr lang="en-AU" dirty="0"/>
              <a:t>Usually objects are uncharged, but when electrons move from one object to another (e.g. by rubbing together) it create:</a:t>
            </a:r>
          </a:p>
          <a:p>
            <a:pPr marL="914400" lvl="1" indent="-457200"/>
            <a:r>
              <a:rPr lang="en-AU" sz="2800" dirty="0"/>
              <a:t>An area of relatively positive charge (has lost electrons)</a:t>
            </a:r>
          </a:p>
          <a:p>
            <a:pPr marL="914400" lvl="1" indent="-457200"/>
            <a:r>
              <a:rPr lang="en-AU" sz="2800" dirty="0"/>
              <a:t>An area of relatively negative charge (has gained electrons)</a:t>
            </a:r>
          </a:p>
          <a:p>
            <a:pPr marL="457200" indent="-457200"/>
            <a:r>
              <a:rPr lang="en-AU" dirty="0"/>
              <a:t>We call this difference in charge – </a:t>
            </a:r>
            <a:r>
              <a:rPr lang="en-AU" b="1" dirty="0"/>
              <a:t>Electrostatic Charge</a:t>
            </a:r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731525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True</a:t>
                      </a:r>
                      <a:r>
                        <a:rPr lang="en-AU" baseline="0" dirty="0" smtClean="0"/>
                        <a:t> or False: Electrostatic charge is caused by the movement of protons.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89671"/>
              </p:ext>
            </p:extLst>
          </p:nvPr>
        </p:nvGraphicFramePr>
        <p:xfrm>
          <a:off x="9514800" y="1791315"/>
          <a:ext cx="2605964" cy="18299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If an object</a:t>
                      </a:r>
                      <a:r>
                        <a:rPr lang="en-AU" baseline="0" dirty="0" smtClean="0"/>
                        <a:t> gains electrons, will it be coming negatively charged, or positively charged?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</a:t>
            </a:r>
            <a:r>
              <a:rPr lang="en-AU" sz="3200" dirty="0"/>
              <a:t>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720000"/>
            <a:ext cx="7717970" cy="5631814"/>
          </a:xfrm>
        </p:spPr>
        <p:txBody>
          <a:bodyPr>
            <a:normAutofit/>
          </a:bodyPr>
          <a:lstStyle/>
          <a:p>
            <a:r>
              <a:rPr lang="en-US" dirty="0" smtClean="0"/>
              <a:t>Battery</a:t>
            </a:r>
          </a:p>
          <a:p>
            <a:pPr lvl="1"/>
            <a:r>
              <a:rPr lang="en-US" dirty="0" smtClean="0"/>
              <a:t>The power source of a circuit</a:t>
            </a:r>
          </a:p>
          <a:p>
            <a:pPr lvl="1"/>
            <a:r>
              <a:rPr lang="en-US" dirty="0" smtClean="0"/>
              <a:t>Drawn as 2 straight lines, one long and one short</a:t>
            </a:r>
          </a:p>
          <a:p>
            <a:pPr lvl="1"/>
            <a:r>
              <a:rPr lang="en-US" dirty="0" smtClean="0"/>
              <a:t>The long line is the </a:t>
            </a:r>
            <a:r>
              <a:rPr lang="en-US" b="1" dirty="0" smtClean="0"/>
              <a:t>positive terminal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short line is the </a:t>
            </a:r>
            <a:r>
              <a:rPr lang="en-US" b="1" dirty="0" smtClean="0"/>
              <a:t>negative terminal</a:t>
            </a:r>
            <a:endParaRPr lang="en-US" dirty="0" smtClean="0"/>
          </a:p>
          <a:p>
            <a:r>
              <a:rPr lang="en-US" dirty="0" smtClean="0"/>
              <a:t>Connecting wire</a:t>
            </a:r>
          </a:p>
          <a:p>
            <a:pPr lvl="1"/>
            <a:r>
              <a:rPr lang="en-US" dirty="0" smtClean="0"/>
              <a:t>Conduct electricity through the circuit</a:t>
            </a:r>
          </a:p>
          <a:p>
            <a:pPr lvl="1"/>
            <a:r>
              <a:rPr lang="en-US" dirty="0" smtClean="0"/>
              <a:t>Shown as straight lines (usually)</a:t>
            </a:r>
          </a:p>
          <a:p>
            <a:pPr lvl="1"/>
            <a:r>
              <a:rPr lang="en-US" dirty="0" smtClean="0"/>
              <a:t>Join with other wires at right angles (usually)</a:t>
            </a:r>
          </a:p>
          <a:p>
            <a:r>
              <a:rPr lang="en-US" dirty="0" smtClean="0"/>
              <a:t>Switch</a:t>
            </a:r>
          </a:p>
          <a:p>
            <a:pPr lvl="1"/>
            <a:r>
              <a:rPr lang="en-US" dirty="0" smtClean="0"/>
              <a:t>Switch to control when the circuit is closed or open</a:t>
            </a:r>
          </a:p>
          <a:p>
            <a:pPr lvl="1"/>
            <a:r>
              <a:rPr lang="en-US" dirty="0" smtClean="0"/>
              <a:t>Can be drawn in the open or closed position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405" y="4911498"/>
            <a:ext cx="1971675" cy="942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647" y="3188833"/>
            <a:ext cx="2152650" cy="904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947" y="879022"/>
            <a:ext cx="19240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</a:t>
            </a:r>
            <a:r>
              <a:rPr lang="en-AU" sz="3200" dirty="0"/>
              <a:t>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719999"/>
            <a:ext cx="9252856" cy="5245371"/>
          </a:xfrm>
        </p:spPr>
        <p:txBody>
          <a:bodyPr/>
          <a:lstStyle/>
          <a:p>
            <a:r>
              <a:rPr lang="en-US" dirty="0" smtClean="0"/>
              <a:t>Resistor</a:t>
            </a:r>
          </a:p>
          <a:p>
            <a:pPr lvl="1"/>
            <a:r>
              <a:rPr lang="en-US" dirty="0" smtClean="0"/>
              <a:t>A component in a circuit that limits the flow of charge</a:t>
            </a:r>
          </a:p>
          <a:p>
            <a:pPr lvl="1"/>
            <a:r>
              <a:rPr lang="en-US" dirty="0" smtClean="0"/>
              <a:t>Either drawn as an empty rectangle, or a squiggly line </a:t>
            </a:r>
          </a:p>
          <a:p>
            <a:r>
              <a:rPr lang="en-US" dirty="0" smtClean="0"/>
              <a:t>Light globe</a:t>
            </a:r>
          </a:p>
          <a:p>
            <a:pPr lvl="1"/>
            <a:r>
              <a:rPr lang="en-US" dirty="0" smtClean="0"/>
              <a:t>A thin piece of wire in a glass casing</a:t>
            </a:r>
          </a:p>
          <a:p>
            <a:pPr lvl="1"/>
            <a:r>
              <a:rPr lang="en-US" dirty="0" smtClean="0"/>
              <a:t>When the wire gets hot, it glows and emits light</a:t>
            </a:r>
          </a:p>
          <a:p>
            <a:pPr lvl="1"/>
            <a:r>
              <a:rPr lang="en-US" dirty="0" smtClean="0"/>
              <a:t>Converts electrical energy to light energy</a:t>
            </a:r>
          </a:p>
          <a:p>
            <a:pPr lvl="1"/>
            <a:r>
              <a:rPr lang="en-US" dirty="0" smtClean="0"/>
              <a:t>Can also be drawn as a resistor in a circle of a cross in a circle</a:t>
            </a:r>
          </a:p>
          <a:p>
            <a:r>
              <a:rPr lang="en-US" dirty="0" smtClean="0"/>
              <a:t>Ammeter</a:t>
            </a:r>
          </a:p>
          <a:p>
            <a:pPr lvl="1"/>
            <a:r>
              <a:rPr lang="en-AU" dirty="0" smtClean="0"/>
              <a:t>Gauge to measure how fast the charge is flowing through a circuit</a:t>
            </a:r>
          </a:p>
          <a:p>
            <a:pPr lvl="1"/>
            <a:r>
              <a:rPr lang="en-AU" dirty="0" smtClean="0"/>
              <a:t>Measures current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796" y="2488066"/>
            <a:ext cx="1809750" cy="100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629" y="5156426"/>
            <a:ext cx="1876425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241" y="836158"/>
            <a:ext cx="20859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7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</a:t>
            </a:r>
            <a:r>
              <a:rPr lang="en-AU" sz="3200" dirty="0"/>
              <a:t>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720000"/>
            <a:ext cx="9138556" cy="4351338"/>
          </a:xfrm>
        </p:spPr>
        <p:txBody>
          <a:bodyPr/>
          <a:lstStyle/>
          <a:p>
            <a:r>
              <a:rPr lang="en-US" dirty="0" smtClean="0"/>
              <a:t>Voltmeter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guage</a:t>
            </a:r>
            <a:r>
              <a:rPr lang="en-US" dirty="0" smtClean="0"/>
              <a:t> to measure how hard the charge is being pushed through a circuit</a:t>
            </a:r>
          </a:p>
          <a:p>
            <a:pPr lvl="1"/>
            <a:r>
              <a:rPr lang="en-US" dirty="0" smtClean="0"/>
              <a:t>Measures voltage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Electric motor</a:t>
            </a:r>
          </a:p>
          <a:p>
            <a:pPr lvl="1"/>
            <a:r>
              <a:rPr lang="en-US" dirty="0" smtClean="0"/>
              <a:t>A motor that is powered by an electric current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Electric bell</a:t>
            </a:r>
          </a:p>
          <a:p>
            <a:pPr lvl="1"/>
            <a:r>
              <a:rPr lang="en-US" dirty="0" smtClean="0"/>
              <a:t>A bell that sounds when it has electric current flowing through it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823" y="1676400"/>
            <a:ext cx="2219325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82" y="3209244"/>
            <a:ext cx="1819275" cy="80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747" y="5094288"/>
            <a:ext cx="17716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999"/>
            <a:ext cx="10515600" cy="5352273"/>
          </a:xfrm>
        </p:spPr>
        <p:txBody>
          <a:bodyPr/>
          <a:lstStyle/>
          <a:p>
            <a:r>
              <a:rPr lang="en-AU" dirty="0" smtClean="0"/>
              <a:t>Electric circuits are all around you.</a:t>
            </a:r>
          </a:p>
          <a:p>
            <a:r>
              <a:rPr lang="en-AU" dirty="0" smtClean="0"/>
              <a:t>Some of you may work in a field that involves electric circuits</a:t>
            </a:r>
          </a:p>
          <a:p>
            <a:pPr lvl="1"/>
            <a:r>
              <a:rPr lang="en-AU" dirty="0" smtClean="0"/>
              <a:t>Electrician</a:t>
            </a:r>
          </a:p>
          <a:p>
            <a:pPr lvl="1"/>
            <a:r>
              <a:rPr lang="en-AU" dirty="0" smtClean="0"/>
              <a:t>Engineer</a:t>
            </a:r>
          </a:p>
          <a:p>
            <a:pPr lvl="1"/>
            <a:r>
              <a:rPr lang="en-AU" dirty="0" smtClean="0"/>
              <a:t>Technology</a:t>
            </a:r>
          </a:p>
          <a:p>
            <a:pPr lvl="1"/>
            <a:r>
              <a:rPr lang="en-AU" dirty="0" smtClean="0"/>
              <a:t>Car auto electrician/mechanic</a:t>
            </a:r>
          </a:p>
          <a:p>
            <a:r>
              <a:rPr lang="en-AU" dirty="0" smtClean="0"/>
              <a:t>Electric equipment is becoming increasingly common, and being included in many items that have previously been analogue</a:t>
            </a:r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/>
          <a:lstStyle/>
          <a:p>
            <a:r>
              <a:rPr lang="en-US" dirty="0" smtClean="0"/>
              <a:t>List the 3 essential components of an electric circuit</a:t>
            </a:r>
          </a:p>
          <a:p>
            <a:r>
              <a:rPr lang="en-US" dirty="0" smtClean="0"/>
              <a:t>Draw these components as they would be shown in an electric circuit</a:t>
            </a:r>
          </a:p>
          <a:p>
            <a:r>
              <a:rPr lang="en-US" dirty="0" smtClean="0"/>
              <a:t>Describe what role they play in the electric circuit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47900"/>
            <a:ext cx="2311405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E4CDE6-2979-4292-9E38-3C12910BF466}"/>
              </a:ext>
            </a:extLst>
          </p:cNvPr>
          <p:cNvSpPr txBox="1">
            <a:spLocks/>
          </p:cNvSpPr>
          <p:nvPr/>
        </p:nvSpPr>
        <p:spPr>
          <a:xfrm>
            <a:off x="838200" y="2967900"/>
            <a:ext cx="5600700" cy="16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the circuit diagram to the right, identify all of the components and describe their function in a circuit.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7886"/>
            <a:ext cx="2311405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8DE4CDE6-2979-4292-9E38-3C12910BF466}"/>
              </a:ext>
            </a:extLst>
          </p:cNvPr>
          <p:cNvSpPr txBox="1">
            <a:spLocks/>
          </p:cNvSpPr>
          <p:nvPr/>
        </p:nvSpPr>
        <p:spPr>
          <a:xfrm>
            <a:off x="838200" y="5217886"/>
            <a:ext cx="10515600" cy="16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Challenging Yourself: Explain the difference between electron flow, and conventional current in an electric circuit.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414" y="2368508"/>
            <a:ext cx="2754766" cy="25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  <p:bldP spid="7" grpId="0"/>
      <p:bldP spid="9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034053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True</a:t>
                      </a:r>
                      <a:r>
                        <a:rPr lang="en-AU" baseline="0" dirty="0" smtClean="0"/>
                        <a:t> or False: Electrons are attracted to each other.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489642"/>
              </p:ext>
            </p:extLst>
          </p:nvPr>
        </p:nvGraphicFramePr>
        <p:xfrm>
          <a:off x="9514800" y="1791315"/>
          <a:ext cx="2605964" cy="12813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Explain</a:t>
                      </a:r>
                      <a:r>
                        <a:rPr lang="en-AU" baseline="0" dirty="0" smtClean="0"/>
                        <a:t> why the boys hair is standing on end and spreading out.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1" y="732983"/>
            <a:ext cx="95638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Electrostatic 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charged particles are near each other they apply an electrostatic force on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Like charges </a:t>
            </a:r>
            <a:r>
              <a:rPr lang="en-AU" sz="2800" b="1" dirty="0" smtClean="0"/>
              <a:t>repel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E.g. 2 positive particles push away from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Unlike charges </a:t>
            </a:r>
            <a:r>
              <a:rPr lang="en-AU" sz="2800" b="1" dirty="0" smtClean="0"/>
              <a:t>attract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E.g. a positive particle and a negative pull towards each other</a:t>
            </a:r>
          </a:p>
          <a:p>
            <a:endParaRPr lang="en-AU" sz="2800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67" y="4026736"/>
            <a:ext cx="4656762" cy="2682295"/>
          </a:xfrm>
        </p:spPr>
      </p:pic>
    </p:spTree>
    <p:extLst>
      <p:ext uri="{BB962C8B-B14F-4D97-AF65-F5344CB8AC3E}">
        <p14:creationId xmlns:p14="http://schemas.microsoft.com/office/powerpoint/2010/main" val="35808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20952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two objects are interacting?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416973"/>
              </p:ext>
            </p:extLst>
          </p:nvPr>
        </p:nvGraphicFramePr>
        <p:xfrm>
          <a:off x="9514800" y="1607421"/>
          <a:ext cx="2605964" cy="10070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</a:t>
                      </a:r>
                      <a:r>
                        <a:rPr lang="en-AU" baseline="0" dirty="0" smtClean="0"/>
                        <a:t> object is gaining electrons?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14032" y="2310134"/>
            <a:ext cx="53971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After bouncing on the trampoline for a while your hair starts to stand on end. You are gaining electrons from the trampoline mat through your feet.</a:t>
            </a:r>
          </a:p>
          <a:p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001745"/>
              </p:ext>
            </p:extLst>
          </p:nvPr>
        </p:nvGraphicFramePr>
        <p:xfrm>
          <a:off x="9514800" y="2769263"/>
          <a:ext cx="2605964" cy="10070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relative charges of the objects?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23906"/>
              </p:ext>
            </p:extLst>
          </p:nvPr>
        </p:nvGraphicFramePr>
        <p:xfrm>
          <a:off x="9514800" y="4181131"/>
          <a:ext cx="2605964" cy="15556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Think-pair-share: why are</a:t>
                      </a:r>
                      <a:r>
                        <a:rPr lang="en-AU" baseline="0" dirty="0" smtClean="0"/>
                        <a:t> the strands of hair spreading out from each other?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595" y="393854"/>
            <a:ext cx="3647331" cy="242713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84617"/>
              </p:ext>
            </p:extLst>
          </p:nvPr>
        </p:nvGraphicFramePr>
        <p:xfrm>
          <a:off x="1243" y="830358"/>
          <a:ext cx="5395947" cy="14797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959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4217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Explaining Electrostatic</a:t>
                      </a:r>
                      <a:r>
                        <a:rPr lang="en-AU" sz="2400" baseline="0" dirty="0" smtClean="0"/>
                        <a:t> Charge</a:t>
                      </a:r>
                      <a:endParaRPr lang="en-AU" sz="20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22576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two objects that are interacting.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which object is gaining electrons.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relative charge of each object.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4054398" y="3965729"/>
            <a:ext cx="5137528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The ____ and the _____ are exchanging electrons. The electrons are moving from the _____ to the ______. </a:t>
            </a:r>
            <a:endParaRPr lang="en-AU" sz="2800" dirty="0" smtClean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The </a:t>
            </a:r>
            <a:r>
              <a:rPr lang="en-AU" sz="2800" dirty="0" smtClean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______ is now relatively negative, and the _____ is relatively positive.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137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Circuit Diagrams</a:t>
            </a:r>
            <a:r>
              <a:rPr lang="en-AU" dirty="0"/>
              <a:t/>
            </a:r>
            <a:br>
              <a:rPr lang="en-AU" dirty="0"/>
            </a:br>
            <a:r>
              <a:rPr lang="en-AU" sz="2800" dirty="0" smtClean="0"/>
              <a:t>Year 9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27573"/>
              </p:ext>
            </p:extLst>
          </p:nvPr>
        </p:nvGraphicFramePr>
        <p:xfrm>
          <a:off x="9514481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 your own words: what are we going to learn?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/>
          <a:lstStyle/>
          <a:p>
            <a:r>
              <a:rPr lang="en-US" dirty="0" smtClean="0"/>
              <a:t>Describe how charge flows through an electric circuit</a:t>
            </a:r>
          </a:p>
          <a:p>
            <a:r>
              <a:rPr lang="en-US" dirty="0" smtClean="0"/>
              <a:t>Identify the components of an electrical circuit</a:t>
            </a:r>
          </a:p>
          <a:p>
            <a:r>
              <a:rPr lang="en-US" dirty="0" smtClean="0"/>
              <a:t>Draw basic circuit </a:t>
            </a:r>
            <a:r>
              <a:rPr lang="en-US" dirty="0" smtClean="0"/>
              <a:t>diagram components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9CF77F-9496-4178-8C53-0D1F282880E9}"/>
              </a:ext>
            </a:extLst>
          </p:cNvPr>
          <p:cNvSpPr txBox="1"/>
          <p:nvPr/>
        </p:nvSpPr>
        <p:spPr>
          <a:xfrm>
            <a:off x="838199" y="3128878"/>
            <a:ext cx="61310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Electrical circuits are all around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Think-pair-share: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Where have you seen electrical circuits around you?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How are they similar?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How are they different?</a:t>
            </a: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54" y="4416343"/>
            <a:ext cx="2986286" cy="2242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08" y="2032386"/>
            <a:ext cx="3289476" cy="21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956279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List</a:t>
                      </a:r>
                      <a:r>
                        <a:rPr lang="en-AU" baseline="0" dirty="0" smtClean="0"/>
                        <a:t> the 3 essential components of all electric circuits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674323"/>
              </p:ext>
            </p:extLst>
          </p:nvPr>
        </p:nvGraphicFramePr>
        <p:xfrm>
          <a:off x="9514800" y="1791315"/>
          <a:ext cx="2605964" cy="12813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Describe a switch, and explain why it is useful in a circuit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8899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Electric Circuits</a:t>
            </a:r>
          </a:p>
          <a:p>
            <a:r>
              <a:rPr lang="en-US" dirty="0" smtClean="0"/>
              <a:t>A pathway travelled by electrical energy</a:t>
            </a:r>
          </a:p>
          <a:p>
            <a:r>
              <a:rPr lang="en-US" dirty="0" smtClean="0"/>
              <a:t>Circuits can vary from very complex (e.g. in your phone) to very simple (e.g. in a torch)</a:t>
            </a:r>
          </a:p>
          <a:p>
            <a:r>
              <a:rPr lang="en-US" dirty="0" smtClean="0"/>
              <a:t>However all circuits have 3 essential components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power source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pathway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load</a:t>
            </a:r>
          </a:p>
          <a:p>
            <a:r>
              <a:rPr lang="en-US" dirty="0" smtClean="0"/>
              <a:t>We typically also put a switch into our</a:t>
            </a:r>
          </a:p>
          <a:p>
            <a:pPr marL="0" indent="0">
              <a:buNone/>
            </a:pPr>
            <a:r>
              <a:rPr lang="en-US" dirty="0" smtClean="0"/>
              <a:t> circuits, to allow us to control when they</a:t>
            </a:r>
          </a:p>
          <a:p>
            <a:pPr marL="0" indent="0">
              <a:buNone/>
            </a:pPr>
            <a:r>
              <a:rPr lang="en-US" dirty="0" smtClean="0"/>
              <a:t> are open and closed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89" y="3587578"/>
            <a:ext cx="4489622" cy="22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5170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Moving Charge</a:t>
            </a:r>
          </a:p>
          <a:p>
            <a:r>
              <a:rPr lang="en-US" dirty="0" smtClean="0"/>
              <a:t>When an electric circuit is </a:t>
            </a:r>
            <a:r>
              <a:rPr lang="en-US" b="1" dirty="0" smtClean="0"/>
              <a:t>closed</a:t>
            </a:r>
            <a:r>
              <a:rPr lang="en-US" dirty="0" smtClean="0"/>
              <a:t> an electric current is created by the movement of electrons (charge).</a:t>
            </a:r>
          </a:p>
          <a:p>
            <a:r>
              <a:rPr lang="en-US" dirty="0" smtClean="0"/>
              <a:t>The electrons move from the negative terminal of a battery, through the circuit, to the positive terminal.</a:t>
            </a:r>
          </a:p>
          <a:p>
            <a:r>
              <a:rPr lang="en-US" b="1" dirty="0" smtClean="0"/>
              <a:t>Note</a:t>
            </a:r>
            <a:r>
              <a:rPr lang="en-US" dirty="0" smtClean="0"/>
              <a:t>: although we now know that electrons cause the current, that was not always the case.</a:t>
            </a:r>
          </a:p>
          <a:p>
            <a:pPr lvl="1"/>
            <a:r>
              <a:rPr lang="en-US" dirty="0" smtClean="0"/>
              <a:t>In the past it was thought that the charge moved from positive to negative, we call this </a:t>
            </a:r>
            <a:r>
              <a:rPr lang="en-US" b="1" dirty="0" smtClean="0"/>
              <a:t>conventional current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b="1" dirty="0" smtClean="0"/>
              <a:t>conventional current</a:t>
            </a:r>
            <a:r>
              <a:rPr lang="en-US" dirty="0" smtClean="0"/>
              <a:t> is in the opposite direction to the flow of electrons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127" y="3072664"/>
            <a:ext cx="2756637" cy="3614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19390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True or False:</a:t>
                      </a:r>
                      <a:r>
                        <a:rPr lang="en-AU" baseline="0" dirty="0" smtClean="0"/>
                        <a:t> electric current is created by moving electrons when a circuit is open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882594"/>
              </p:ext>
            </p:extLst>
          </p:nvPr>
        </p:nvGraphicFramePr>
        <p:xfrm>
          <a:off x="9514800" y="1791315"/>
          <a:ext cx="2605964" cy="12813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how conventional current different to electron flow?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58395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Were</a:t>
                      </a:r>
                      <a:r>
                        <a:rPr lang="en-AU" baseline="0" dirty="0" smtClean="0"/>
                        <a:t> you paying attention? In which direction do electrons flow in an electric circuit?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25199"/>
              </p:ext>
            </p:extLst>
          </p:nvPr>
        </p:nvGraphicFramePr>
        <p:xfrm>
          <a:off x="9514800" y="1791315"/>
          <a:ext cx="2605964" cy="15556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Think-pair-share:</a:t>
                      </a:r>
                      <a:r>
                        <a:rPr lang="en-AU" baseline="0" dirty="0" smtClean="0"/>
                        <a:t> Why is it useful to use simple, common symbols in circuit diagrams?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5170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Circuit Diagrams</a:t>
            </a:r>
          </a:p>
          <a:p>
            <a:r>
              <a:rPr lang="en-US" dirty="0" smtClean="0"/>
              <a:t>Circuits are represented using </a:t>
            </a:r>
            <a:r>
              <a:rPr lang="en-US" b="1" dirty="0" smtClean="0"/>
              <a:t>circuit diagrams</a:t>
            </a:r>
            <a:endParaRPr lang="en-US" dirty="0" smtClean="0"/>
          </a:p>
          <a:p>
            <a:r>
              <a:rPr lang="en-US" dirty="0" smtClean="0"/>
              <a:t>Circuit diagrams use basic symbols to represent components in an electric circuit</a:t>
            </a:r>
          </a:p>
          <a:p>
            <a:r>
              <a:rPr lang="en-US" dirty="0" smtClean="0"/>
              <a:t>This means that circuit diagrams can be read and interpreted by anybody who knows the basic symbols</a:t>
            </a:r>
            <a:endParaRPr lang="en-AU" b="1" dirty="0"/>
          </a:p>
          <a:p>
            <a:r>
              <a:rPr lang="en-US" b="1" dirty="0" smtClean="0"/>
              <a:t>Note: </a:t>
            </a:r>
            <a:r>
              <a:rPr lang="en-US" dirty="0" smtClean="0"/>
              <a:t>There are some slight variations that you might see in the symbols, but they are mostly the same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3" y="4865601"/>
            <a:ext cx="3384804" cy="1609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38" y="4320294"/>
            <a:ext cx="2555403" cy="25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0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</a:t>
            </a:r>
            <a:r>
              <a:rPr lang="en-AU" sz="3200" dirty="0"/>
              <a:t>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720000"/>
            <a:ext cx="4672914" cy="4351338"/>
          </a:xfrm>
        </p:spPr>
        <p:txBody>
          <a:bodyPr/>
          <a:lstStyle/>
          <a:p>
            <a:r>
              <a:rPr lang="en-US" dirty="0" smtClean="0"/>
              <a:t>Collect a paper copy of the Circuit Diagrams worksheet and fill in the boxes as we work through the following slides.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449" y="584775"/>
            <a:ext cx="4219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1049</Words>
  <Application>Microsoft Office PowerPoint</Application>
  <PresentationFormat>Widescreen</PresentationFormat>
  <Paragraphs>142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Circuit Diagrams Year 9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</dc:creator>
  <cp:lastModifiedBy>teacher</cp:lastModifiedBy>
  <cp:revision>41</cp:revision>
  <dcterms:created xsi:type="dcterms:W3CDTF">2018-02-20T13:07:19Z</dcterms:created>
  <dcterms:modified xsi:type="dcterms:W3CDTF">2019-08-15T00:25:39Z</dcterms:modified>
</cp:coreProperties>
</file>